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55" r:id="rId2"/>
    <p:sldId id="10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124"/>
          <a:stretch/>
        </p:blipFill>
        <p:spPr>
          <a:xfrm>
            <a:off x="1" y="0"/>
            <a:ext cx="4281398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1184568" y="6381332"/>
            <a:ext cx="1007435" cy="476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0628" y="923121"/>
            <a:ext cx="7076704" cy="3110746"/>
          </a:xfrm>
          <a:noFill/>
        </p:spPr>
        <p:txBody>
          <a:bodyPr>
            <a:normAutofit/>
          </a:bodyPr>
          <a:lstStyle>
            <a:lvl1pPr algn="ctr">
              <a:defRPr sz="3840" b="1">
                <a:solidFill>
                  <a:srgbClr val="0E1B8D"/>
                </a:solidFill>
                <a:latin typeface="+mj-lt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625" y="5243605"/>
            <a:ext cx="7076706" cy="1267122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0E1B8D"/>
                </a:solidFill>
                <a:latin typeface="+mn-lt"/>
                <a:cs typeface="Segoe UI Semibold" panose="020B0702040204020203" pitchFamily="34" charset="0"/>
              </a:defRPr>
            </a:lvl1pPr>
            <a:lvl2pPr marL="507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8739" y="5243602"/>
            <a:ext cx="1000877" cy="126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0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00" y="1009531"/>
            <a:ext cx="11664000" cy="627864"/>
          </a:xfrm>
          <a:noFill/>
        </p:spPr>
        <p:txBody>
          <a:bodyPr anchor="t">
            <a:spAutoFit/>
          </a:bodyPr>
          <a:lstStyle>
            <a:lvl1pPr algn="l">
              <a:defRPr sz="3360" b="1" cap="none" baseline="0">
                <a:solidFill>
                  <a:srgbClr val="0E1B8D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259202" y="2046446"/>
            <a:ext cx="3888001" cy="3888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4454218" y="2046446"/>
            <a:ext cx="7468982" cy="3888000"/>
          </a:xfrm>
        </p:spPr>
        <p:txBody>
          <a:bodyPr>
            <a:normAutofit/>
          </a:bodyPr>
          <a:lstStyle>
            <a:lvl1pPr>
              <a:defRPr sz="288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60">
                <a:latin typeface="+mn-lt"/>
              </a:defRPr>
            </a:lvl3pPr>
            <a:lvl4pPr>
              <a:defRPr sz="1920">
                <a:latin typeface="+mn-lt"/>
              </a:defRPr>
            </a:lvl4pPr>
            <a:lvl5pPr>
              <a:defRPr sz="168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92967" y="1700808"/>
            <a:ext cx="11406067" cy="0"/>
          </a:xfrm>
          <a:prstGeom prst="line">
            <a:avLst/>
          </a:prstGeom>
          <a:ln w="28575">
            <a:solidFill>
              <a:srgbClr val="0E1B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75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00" y="188644"/>
            <a:ext cx="11664000" cy="576064"/>
          </a:xfrm>
        </p:spPr>
        <p:txBody>
          <a:bodyPr anchor="t" anchorCtr="0">
            <a:noAutofit/>
          </a:bodyPr>
          <a:lstStyle>
            <a:lvl1pPr>
              <a:defRPr sz="3360" b="1">
                <a:solidFill>
                  <a:srgbClr val="0E1B8D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00" y="1009531"/>
            <a:ext cx="11664000" cy="5285388"/>
          </a:xfrm>
        </p:spPr>
        <p:txBody>
          <a:bodyPr>
            <a:normAutofit/>
          </a:bodyPr>
          <a:lstStyle>
            <a:lvl1pPr marL="403901" indent="-403901">
              <a:spcBef>
                <a:spcPts val="667"/>
              </a:spcBef>
              <a:buSzPct val="90000"/>
              <a:defRPr sz="2880"/>
            </a:lvl1pPr>
            <a:lvl2pPr marL="790164" indent="-386264">
              <a:spcBef>
                <a:spcPts val="667"/>
              </a:spcBef>
              <a:buSzPct val="90000"/>
              <a:defRPr sz="2400"/>
            </a:lvl2pPr>
            <a:lvl3pPr marL="1000050" indent="-209887">
              <a:spcBef>
                <a:spcPts val="667"/>
              </a:spcBef>
              <a:buFont typeface="Wingdings" panose="05000000000000000000" pitchFamily="2" charset="2"/>
              <a:buChar char="§"/>
              <a:defRPr sz="2160"/>
            </a:lvl3pPr>
            <a:lvl4pPr marL="1289306" indent="-289256">
              <a:spcBef>
                <a:spcPts val="667"/>
              </a:spcBef>
              <a:buFont typeface="Arial" panose="020B0604020202020204" pitchFamily="34" charset="0"/>
              <a:buChar char="•"/>
              <a:defRPr sz="1920"/>
            </a:lvl4pPr>
            <a:lvl5pPr marL="1499192" indent="-209887">
              <a:spcBef>
                <a:spcPts val="667"/>
              </a:spcBef>
              <a:defRPr sz="168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3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967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00" y="188640"/>
            <a:ext cx="11665296" cy="627864"/>
          </a:xfrm>
          <a:noFill/>
          <a:ln>
            <a:noFill/>
          </a:ln>
        </p:spPr>
        <p:txBody>
          <a:bodyPr wrap="square" anchor="t" anchorCtr="0">
            <a:spAutoFit/>
          </a:bodyPr>
          <a:lstStyle>
            <a:lvl1pPr>
              <a:defRPr sz="336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02" y="1095944"/>
            <a:ext cx="5443806" cy="5098165"/>
          </a:xfrm>
        </p:spPr>
        <p:txBody>
          <a:bodyPr>
            <a:normAutofit/>
          </a:bodyPr>
          <a:lstStyle>
            <a:lvl1pPr>
              <a:defRPr sz="288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60">
                <a:latin typeface="+mn-lt"/>
              </a:defRPr>
            </a:lvl3pPr>
            <a:lvl4pPr>
              <a:defRPr sz="1920">
                <a:latin typeface="+mn-lt"/>
              </a:defRPr>
            </a:lvl4pPr>
            <a:lvl5pPr>
              <a:defRPr sz="168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8645" y="1095942"/>
            <a:ext cx="5875854" cy="5098166"/>
          </a:xfrm>
        </p:spPr>
        <p:txBody>
          <a:bodyPr>
            <a:normAutofit/>
          </a:bodyPr>
          <a:lstStyle>
            <a:lvl1pPr>
              <a:defRPr sz="288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60">
                <a:latin typeface="+mn-lt"/>
              </a:defRPr>
            </a:lvl3pPr>
            <a:lvl4pPr>
              <a:defRPr sz="1920">
                <a:latin typeface="+mn-lt"/>
              </a:defRPr>
            </a:lvl4pPr>
            <a:lvl5pPr>
              <a:defRPr sz="168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00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C0DDAD-BFCB-4677-88BE-271C8801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6914-2EFE-43D2-8E35-8F8239BE8631}" type="datetimeFigureOut">
              <a:rPr lang="en-ZA" smtClean="0"/>
              <a:t>2025/08/29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DD807-8516-4FD4-8B94-8B7A576A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B087C-FD1C-4173-B14E-DEE1D455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FF6-BECA-4997-95E2-89AEF68509E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441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0AEAF69-8EF3-4EF1-8786-F414A45C0E6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324" y="1324"/>
          <a:ext cx="1324" cy="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0AEAF69-8EF3-4EF1-8786-F414A45C0E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4" y="1324"/>
                        <a:ext cx="1324" cy="1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C0122225-4795-444D-8684-4EFEA3C83BAC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2" y="0"/>
            <a:ext cx="132292" cy="132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1874" b="0" i="0" baseline="0" dirty="0">
              <a:latin typeface="IBM Plex Sans" panose="020B0503050203000203" pitchFamily="34" charset="0"/>
              <a:ea typeface="+mj-ea"/>
              <a:cs typeface="Arial" panose="020B0604020202020204" pitchFamily="34" charset="0"/>
              <a:sym typeface="IBM Plex Sans" panose="020B050305020300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B2ABA-078C-164E-9A02-50D5ECF87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68225"/>
            <a:ext cx="11506200" cy="722376"/>
          </a:xfrm>
        </p:spPr>
        <p:txBody>
          <a:bodyPr>
            <a:normAutofit/>
          </a:bodyPr>
          <a:lstStyle>
            <a:lvl1pPr>
              <a:defRPr sz="1874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9DE5-A406-614F-8F36-42D15630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3475" y="6344185"/>
            <a:ext cx="555701" cy="365125"/>
          </a:xfrm>
          <a:prstGeom prst="rect">
            <a:avLst/>
          </a:prstGeom>
        </p:spPr>
        <p:txBody>
          <a:bodyPr/>
          <a:lstStyle/>
          <a:p>
            <a:fld id="{0AE5C0EF-EA19-2345-A0EA-58F20DD623B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7EB4D54-71C4-4EB0-BAB4-727621C4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35307"/>
            <a:ext cx="8534400" cy="1828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IBM Corporation</a:t>
            </a:r>
          </a:p>
        </p:txBody>
      </p:sp>
    </p:spTree>
    <p:extLst>
      <p:ext uri="{BB962C8B-B14F-4D97-AF65-F5344CB8AC3E}">
        <p14:creationId xmlns:p14="http://schemas.microsoft.com/office/powerpoint/2010/main" val="425339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" y="6526740"/>
            <a:ext cx="12191999" cy="3312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220147" y="6563107"/>
            <a:ext cx="1641782" cy="250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ZA" sz="1680" dirty="0">
                <a:solidFill>
                  <a:schemeClr val="bg1"/>
                </a:solidFill>
                <a:latin typeface="+mn-lt"/>
                <a:cs typeface="Segoe UI" panose="020B0502040204020203" pitchFamily="34" charset="0"/>
              </a:rPr>
              <a:t>SITA </a:t>
            </a:r>
            <a:r>
              <a:rPr lang="en-ZA" sz="1680" dirty="0" err="1">
                <a:solidFill>
                  <a:schemeClr val="bg1"/>
                </a:solidFill>
                <a:latin typeface="+mn-lt"/>
                <a:cs typeface="Segoe UI" panose="020B0502040204020203" pitchFamily="34" charset="0"/>
              </a:rPr>
              <a:t>SOC</a:t>
            </a:r>
            <a:r>
              <a:rPr lang="en-ZA" sz="1680" dirty="0">
                <a:solidFill>
                  <a:schemeClr val="bg1"/>
                </a:solidFill>
                <a:latin typeface="+mn-lt"/>
                <a:cs typeface="Segoe UI" panose="020B0502040204020203" pitchFamily="34" charset="0"/>
              </a:rPr>
              <a:t> Ltd</a:t>
            </a:r>
            <a:endParaRPr lang="en-GB" sz="1680" dirty="0">
              <a:solidFill>
                <a:schemeClr val="bg1"/>
              </a:solidFill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00" y="188640"/>
            <a:ext cx="11664000" cy="627864"/>
          </a:xfrm>
          <a:prstGeom prst="rect">
            <a:avLst/>
          </a:prstGeom>
          <a:noFill/>
          <a:ln cmpd="sng">
            <a:noFill/>
          </a:ln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00" y="1001970"/>
            <a:ext cx="11664000" cy="5364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"/>
          <p:cNvSpPr txBox="1">
            <a:spLocks/>
          </p:cNvSpPr>
          <p:nvPr/>
        </p:nvSpPr>
        <p:spPr>
          <a:xfrm>
            <a:off x="11366987" y="6563107"/>
            <a:ext cx="576066" cy="250283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1015925">
              <a:buClrTx/>
              <a:buSzTx/>
              <a:buFontTx/>
              <a:buNone/>
            </a:pPr>
            <a:fld id="{42C328C1-A84F-4A39-A664-DBA00541A8C6}" type="slidenum">
              <a:rPr lang="en-US" sz="1680" b="0" smtClean="0">
                <a:solidFill>
                  <a:schemeClr val="bg1"/>
                </a:solidFill>
                <a:latin typeface="Calibri" panose="020F0502020204030204" pitchFamily="34" charset="0"/>
                <a:ea typeface="ＭＳ Ｐゴシック"/>
              </a:rPr>
              <a:pPr algn="r" defTabSz="1015925">
                <a:buClrTx/>
                <a:buSzTx/>
                <a:buFontTx/>
                <a:buNone/>
              </a:pPr>
              <a:t>‹#›</a:t>
            </a:fld>
            <a:endParaRPr lang="en-US" sz="1680" b="0" dirty="0">
              <a:solidFill>
                <a:schemeClr val="bg1"/>
              </a:solidFill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9544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1015925" rtl="0" eaLnBrk="1" latinLnBrk="0" hangingPunct="1">
        <a:spcBef>
          <a:spcPct val="0"/>
        </a:spcBef>
        <a:buNone/>
        <a:defRPr sz="3360" b="1" kern="1200">
          <a:solidFill>
            <a:srgbClr val="0E1B8D"/>
          </a:solidFill>
          <a:latin typeface="+mj-lt"/>
          <a:ea typeface="+mj-ea"/>
          <a:cs typeface="Segoe UI Semibold" panose="020B0702040204020203" pitchFamily="34" charset="0"/>
        </a:defRPr>
      </a:lvl1pPr>
    </p:titleStyle>
    <p:bodyStyle>
      <a:lvl1pPr marL="380972" indent="-380972" algn="l" defTabSz="1015925" rtl="0" eaLnBrk="1" latinLnBrk="0" hangingPunct="1">
        <a:spcBef>
          <a:spcPts val="667"/>
        </a:spcBef>
        <a:buSzPct val="90000"/>
        <a:buFont typeface="Wingdings" panose="05000000000000000000" pitchFamily="2" charset="2"/>
        <a:buChar char="v"/>
        <a:defRPr sz="2880" kern="1200">
          <a:solidFill>
            <a:schemeClr val="tx1"/>
          </a:solidFill>
          <a:latin typeface="+mn-lt"/>
          <a:ea typeface="+mn-ea"/>
          <a:cs typeface="Segoe UI Light" panose="020B0502040204020203" pitchFamily="34" charset="0"/>
        </a:defRPr>
      </a:lvl1pPr>
      <a:lvl2pPr marL="790164" indent="-386264" algn="l" defTabSz="1015925" rtl="0" eaLnBrk="1" latinLnBrk="0" hangingPunct="1">
        <a:spcBef>
          <a:spcPts val="667"/>
        </a:spcBef>
        <a:buSzPct val="90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Segoe UI Light" panose="020B0502040204020203" pitchFamily="34" charset="0"/>
        </a:defRPr>
      </a:lvl2pPr>
      <a:lvl3pPr marL="1000050" indent="-209887" algn="l" defTabSz="1015925" rtl="0" eaLnBrk="1" latinLnBrk="0" hangingPunct="1">
        <a:spcBef>
          <a:spcPts val="667"/>
        </a:spcBef>
        <a:buFont typeface="Wingdings" panose="05000000000000000000" pitchFamily="2" charset="2"/>
        <a:buChar char="§"/>
        <a:defRPr sz="2160" kern="1200">
          <a:solidFill>
            <a:schemeClr val="tx1"/>
          </a:solidFill>
          <a:latin typeface="+mn-lt"/>
          <a:ea typeface="+mn-ea"/>
          <a:cs typeface="Segoe UI Light" panose="020B0502040204020203" pitchFamily="34" charset="0"/>
        </a:defRPr>
      </a:lvl3pPr>
      <a:lvl4pPr marL="1194065" indent="-194015" algn="l" defTabSz="1015925" rtl="0" eaLnBrk="1" latinLnBrk="0" hangingPunct="1">
        <a:spcBef>
          <a:spcPts val="667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Segoe UI Light" panose="020B0502040204020203" pitchFamily="34" charset="0"/>
        </a:defRPr>
      </a:lvl4pPr>
      <a:lvl5pPr marL="1402187" indent="-208123" algn="l" defTabSz="1015925" rtl="0" eaLnBrk="1" latinLnBrk="0" hangingPunct="1">
        <a:spcBef>
          <a:spcPts val="6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Segoe UI Light" panose="020B0502040204020203" pitchFamily="34" charset="0"/>
        </a:defRPr>
      </a:lvl5pPr>
      <a:lvl6pPr marL="2793791" indent="-253981" algn="l" defTabSz="1015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753" indent="-253981" algn="l" defTabSz="1015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716" indent="-253981" algn="l" defTabSz="1015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676" indent="-253981" algn="l" defTabSz="1015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61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25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885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848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810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772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733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696" algn="l" defTabSz="101592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BF7D70B-D04A-490A-A148-0CC8F5AC9F32}"/>
              </a:ext>
            </a:extLst>
          </p:cNvPr>
          <p:cNvSpPr txBox="1">
            <a:spLocks/>
          </p:cNvSpPr>
          <p:nvPr/>
        </p:nvSpPr>
        <p:spPr>
          <a:xfrm>
            <a:off x="6096000" y="1527991"/>
            <a:ext cx="5857085" cy="345637"/>
          </a:xfrm>
          <a:prstGeom prst="rect">
            <a:avLst/>
          </a:prstGeom>
          <a:solidFill>
            <a:schemeClr val="tx2"/>
          </a:solidFill>
        </p:spPr>
        <p:txBody>
          <a:bodyPr vert="horz" lIns="109728" tIns="54864" rIns="109728" bIns="54864" rtlCol="0">
            <a:normAutofit fontScale="92500" lnSpcReduction="20000"/>
          </a:bodyPr>
          <a:lstStyle>
            <a:lvl1pPr marL="317485" indent="-31748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658486" indent="-32189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2pPr>
            <a:lvl3pPr marL="833396" indent="-174910" algn="l" defTabSz="846625" rtl="0" eaLnBrk="1" latinLnBrk="0" hangingPunct="1">
              <a:spcBef>
                <a:spcPts val="556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3pPr>
            <a:lvl4pPr marL="995078" indent="-161682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4pPr>
            <a:lvl5pPr marL="1168518" indent="-173440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5pPr>
            <a:lvl6pPr marL="2328217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1529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4842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98153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15950">
              <a:spcBef>
                <a:spcPts val="667"/>
              </a:spcBef>
              <a:buNone/>
            </a:pPr>
            <a:endParaRPr lang="en-ZA" sz="192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59C85F8-A9EF-4D1F-942E-659636959846}"/>
              </a:ext>
            </a:extLst>
          </p:cNvPr>
          <p:cNvSpPr txBox="1">
            <a:spLocks/>
          </p:cNvSpPr>
          <p:nvPr/>
        </p:nvSpPr>
        <p:spPr>
          <a:xfrm>
            <a:off x="246787" y="1527991"/>
            <a:ext cx="5778787" cy="345637"/>
          </a:xfrm>
          <a:prstGeom prst="rect">
            <a:avLst/>
          </a:prstGeom>
          <a:solidFill>
            <a:schemeClr val="tx2"/>
          </a:solidFill>
        </p:spPr>
        <p:txBody>
          <a:bodyPr vert="horz" lIns="109728" tIns="54864" rIns="109728" bIns="54864" rtlCol="0">
            <a:normAutofit fontScale="92500" lnSpcReduction="20000"/>
          </a:bodyPr>
          <a:lstStyle>
            <a:lvl1pPr marL="317485" indent="-31748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658486" indent="-32189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2pPr>
            <a:lvl3pPr marL="833396" indent="-174910" algn="l" defTabSz="846625" rtl="0" eaLnBrk="1" latinLnBrk="0" hangingPunct="1">
              <a:spcBef>
                <a:spcPts val="556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3pPr>
            <a:lvl4pPr marL="995078" indent="-161682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4pPr>
            <a:lvl5pPr marL="1168518" indent="-173440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5pPr>
            <a:lvl6pPr marL="2328217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1529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4842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98153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15950">
              <a:spcBef>
                <a:spcPts val="667"/>
              </a:spcBef>
              <a:buNone/>
            </a:pPr>
            <a:r>
              <a:rPr lang="en-US" sz="1920" dirty="0">
                <a:solidFill>
                  <a:prstClr val="white"/>
                </a:solidFill>
                <a:latin typeface="Calibri Light"/>
              </a:rPr>
              <a:t>Scope of Goods and Services</a:t>
            </a:r>
            <a:endParaRPr lang="en-ZA" sz="1920" dirty="0">
              <a:solidFill>
                <a:prstClr val="white"/>
              </a:solidFill>
              <a:latin typeface="Calibri Light"/>
            </a:endParaRPr>
          </a:p>
        </p:txBody>
      </p:sp>
      <p:graphicFrame>
        <p:nvGraphicFramePr>
          <p:cNvPr id="43" name="Table 32">
            <a:extLst>
              <a:ext uri="{FF2B5EF4-FFF2-40B4-BE49-F238E27FC236}">
                <a16:creationId xmlns:a16="http://schemas.microsoft.com/office/drawing/2014/main" id="{D3AAB68B-45A7-4FD1-BCD1-C710EFFCB6D4}"/>
              </a:ext>
            </a:extLst>
          </p:cNvPr>
          <p:cNvGraphicFramePr>
            <a:graphicFrameLocks noGrp="1"/>
          </p:cNvGraphicFramePr>
          <p:nvPr/>
        </p:nvGraphicFramePr>
        <p:xfrm>
          <a:off x="254666" y="271628"/>
          <a:ext cx="11690550" cy="11795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67327">
                  <a:extLst>
                    <a:ext uri="{9D8B030D-6E8A-4147-A177-3AD203B41FA5}">
                      <a16:colId xmlns:a16="http://schemas.microsoft.com/office/drawing/2014/main" val="2766865018"/>
                    </a:ext>
                  </a:extLst>
                </a:gridCol>
                <a:gridCol w="1554326">
                  <a:extLst>
                    <a:ext uri="{9D8B030D-6E8A-4147-A177-3AD203B41FA5}">
                      <a16:colId xmlns:a16="http://schemas.microsoft.com/office/drawing/2014/main" val="1924984373"/>
                    </a:ext>
                  </a:extLst>
                </a:gridCol>
                <a:gridCol w="1204237">
                  <a:extLst>
                    <a:ext uri="{9D8B030D-6E8A-4147-A177-3AD203B41FA5}">
                      <a16:colId xmlns:a16="http://schemas.microsoft.com/office/drawing/2014/main" val="3786315179"/>
                    </a:ext>
                  </a:extLst>
                </a:gridCol>
                <a:gridCol w="2751389">
                  <a:extLst>
                    <a:ext uri="{9D8B030D-6E8A-4147-A177-3AD203B41FA5}">
                      <a16:colId xmlns:a16="http://schemas.microsoft.com/office/drawing/2014/main" val="1602903752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785893472"/>
                    </a:ext>
                  </a:extLst>
                </a:gridCol>
                <a:gridCol w="2657898">
                  <a:extLst>
                    <a:ext uri="{9D8B030D-6E8A-4147-A177-3AD203B41FA5}">
                      <a16:colId xmlns:a16="http://schemas.microsoft.com/office/drawing/2014/main" val="25702568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lvl="0" indent="0" algn="l" defTabSz="846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GARTNER - FA</a:t>
                      </a:r>
                      <a:endParaRPr lang="en-ZA" sz="1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 anchor="ctr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l" defTabSz="846604" rtl="0" eaLnBrk="1" latinLnBrk="0" hangingPunct="1"/>
                      <a:r>
                        <a:rPr lang="en-US" sz="2200" b="1" kern="1200" dirty="0">
                          <a:solidFill>
                            <a:srgbClr val="0E1B8D"/>
                          </a:solidFill>
                          <a:latin typeface="+mj-lt"/>
                          <a:ea typeface="+mj-ea"/>
                          <a:cs typeface="Segoe UI Semibold" panose="020B0702040204020203" pitchFamily="34" charset="0"/>
                        </a:rPr>
                        <a:t>GARTNER SERVICES</a:t>
                      </a:r>
                    </a:p>
                    <a:p>
                      <a:endParaRPr lang="en-US" sz="1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08667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Valid until</a:t>
                      </a:r>
                      <a:endParaRPr lang="en-ZA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+mn-lt"/>
                        </a:rPr>
                        <a:t>2025-12-31</a:t>
                      </a:r>
                      <a:endParaRPr lang="en-ZA" sz="1900" dirty="0"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Suppliers</a:t>
                      </a:r>
                      <a:endParaRPr lang="en-ZA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+mn-lt"/>
                        </a:rPr>
                        <a:t>GARTNER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Engagement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66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latin typeface="+mn-lt"/>
                        </a:rPr>
                        <a:t>Directly 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6210352"/>
                  </a:ext>
                </a:extLst>
              </a:tr>
            </a:tbl>
          </a:graphicData>
        </a:graphic>
      </p:graphicFrame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0CEB750-539C-41C4-AD41-122F81D901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80060" y="1873627"/>
            <a:ext cx="11318974" cy="449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BF7D70B-D04A-490A-A148-0CC8F5AC9F32}"/>
              </a:ext>
            </a:extLst>
          </p:cNvPr>
          <p:cNvSpPr txBox="1">
            <a:spLocks/>
          </p:cNvSpPr>
          <p:nvPr/>
        </p:nvSpPr>
        <p:spPr>
          <a:xfrm>
            <a:off x="6088128" y="1527991"/>
            <a:ext cx="5857085" cy="345637"/>
          </a:xfrm>
          <a:prstGeom prst="rect">
            <a:avLst/>
          </a:prstGeom>
          <a:solidFill>
            <a:schemeClr val="tx2"/>
          </a:solidFill>
        </p:spPr>
        <p:txBody>
          <a:bodyPr vert="horz" lIns="109728" tIns="54864" rIns="109728" bIns="54864" rtlCol="0">
            <a:normAutofit fontScale="92500" lnSpcReduction="20000"/>
          </a:bodyPr>
          <a:lstStyle>
            <a:lvl1pPr marL="317485" indent="-31748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658486" indent="-32189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2pPr>
            <a:lvl3pPr marL="833396" indent="-174910" algn="l" defTabSz="846625" rtl="0" eaLnBrk="1" latinLnBrk="0" hangingPunct="1">
              <a:spcBef>
                <a:spcPts val="556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3pPr>
            <a:lvl4pPr marL="995078" indent="-161682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4pPr>
            <a:lvl5pPr marL="1168518" indent="-173440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5pPr>
            <a:lvl6pPr marL="2328217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1529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4842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98153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15950">
              <a:spcBef>
                <a:spcPts val="667"/>
              </a:spcBef>
              <a:buNone/>
            </a:pPr>
            <a:r>
              <a:rPr lang="en-US" sz="1920" dirty="0">
                <a:solidFill>
                  <a:prstClr val="white"/>
                </a:solidFill>
                <a:latin typeface="Calibri Light"/>
              </a:rPr>
              <a:t>Engagement Model</a:t>
            </a:r>
            <a:endParaRPr lang="en-ZA" sz="192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59C85F8-A9EF-4D1F-942E-659636959846}"/>
              </a:ext>
            </a:extLst>
          </p:cNvPr>
          <p:cNvSpPr txBox="1">
            <a:spLocks/>
          </p:cNvSpPr>
          <p:nvPr/>
        </p:nvSpPr>
        <p:spPr>
          <a:xfrm>
            <a:off x="246787" y="1527991"/>
            <a:ext cx="5778787" cy="345637"/>
          </a:xfrm>
          <a:prstGeom prst="rect">
            <a:avLst/>
          </a:prstGeom>
          <a:solidFill>
            <a:schemeClr val="tx2"/>
          </a:solidFill>
        </p:spPr>
        <p:txBody>
          <a:bodyPr vert="horz" lIns="109728" tIns="54864" rIns="109728" bIns="54864" rtlCol="0">
            <a:normAutofit fontScale="92500" lnSpcReduction="20000"/>
          </a:bodyPr>
          <a:lstStyle>
            <a:lvl1pPr marL="317485" indent="-31748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1pPr>
            <a:lvl2pPr marL="658486" indent="-321895" algn="l" defTabSz="846625" rtl="0" eaLnBrk="1" latinLnBrk="0" hangingPunct="1">
              <a:spcBef>
                <a:spcPts val="556"/>
              </a:spcBef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2pPr>
            <a:lvl3pPr marL="833396" indent="-174910" algn="l" defTabSz="846625" rtl="0" eaLnBrk="1" latinLnBrk="0" hangingPunct="1">
              <a:spcBef>
                <a:spcPts val="556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3pPr>
            <a:lvl4pPr marL="995078" indent="-161682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4pPr>
            <a:lvl5pPr marL="1168518" indent="-173440" algn="l" defTabSz="846625" rtl="0" eaLnBrk="1" latinLnBrk="0" hangingPunct="1">
              <a:spcBef>
                <a:spcPts val="556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Segoe UI Light" panose="020B0502040204020203" pitchFamily="34" charset="0"/>
              </a:defRPr>
            </a:lvl5pPr>
            <a:lvl6pPr marL="2328217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1529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4842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98153" indent="-211656" algn="l" defTabSz="8466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15950">
              <a:spcBef>
                <a:spcPts val="667"/>
              </a:spcBef>
              <a:buNone/>
            </a:pPr>
            <a:r>
              <a:rPr lang="en-US" sz="1920" dirty="0">
                <a:solidFill>
                  <a:prstClr val="white"/>
                </a:solidFill>
                <a:latin typeface="Calibri Light"/>
              </a:rPr>
              <a:t>Engagement Model</a:t>
            </a:r>
            <a:endParaRPr lang="en-ZA" sz="1920" dirty="0">
              <a:solidFill>
                <a:prstClr val="white"/>
              </a:solidFill>
              <a:latin typeface="Calibri Light"/>
            </a:endParaRPr>
          </a:p>
        </p:txBody>
      </p:sp>
      <p:graphicFrame>
        <p:nvGraphicFramePr>
          <p:cNvPr id="43" name="Table 32">
            <a:extLst>
              <a:ext uri="{FF2B5EF4-FFF2-40B4-BE49-F238E27FC236}">
                <a16:creationId xmlns:a16="http://schemas.microsoft.com/office/drawing/2014/main" id="{D3AAB68B-45A7-4FD1-BCD1-C710EFFCB6D4}"/>
              </a:ext>
            </a:extLst>
          </p:cNvPr>
          <p:cNvGraphicFramePr>
            <a:graphicFrameLocks noGrp="1"/>
          </p:cNvGraphicFramePr>
          <p:nvPr/>
        </p:nvGraphicFramePr>
        <p:xfrm>
          <a:off x="254666" y="271628"/>
          <a:ext cx="11690550" cy="11795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67327">
                  <a:extLst>
                    <a:ext uri="{9D8B030D-6E8A-4147-A177-3AD203B41FA5}">
                      <a16:colId xmlns:a16="http://schemas.microsoft.com/office/drawing/2014/main" val="2766865018"/>
                    </a:ext>
                  </a:extLst>
                </a:gridCol>
                <a:gridCol w="1554326">
                  <a:extLst>
                    <a:ext uri="{9D8B030D-6E8A-4147-A177-3AD203B41FA5}">
                      <a16:colId xmlns:a16="http://schemas.microsoft.com/office/drawing/2014/main" val="1924984373"/>
                    </a:ext>
                  </a:extLst>
                </a:gridCol>
                <a:gridCol w="1204237">
                  <a:extLst>
                    <a:ext uri="{9D8B030D-6E8A-4147-A177-3AD203B41FA5}">
                      <a16:colId xmlns:a16="http://schemas.microsoft.com/office/drawing/2014/main" val="3786315179"/>
                    </a:ext>
                  </a:extLst>
                </a:gridCol>
                <a:gridCol w="2751389">
                  <a:extLst>
                    <a:ext uri="{9D8B030D-6E8A-4147-A177-3AD203B41FA5}">
                      <a16:colId xmlns:a16="http://schemas.microsoft.com/office/drawing/2014/main" val="1602903752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785893472"/>
                    </a:ext>
                  </a:extLst>
                </a:gridCol>
                <a:gridCol w="2657898">
                  <a:extLst>
                    <a:ext uri="{9D8B030D-6E8A-4147-A177-3AD203B41FA5}">
                      <a16:colId xmlns:a16="http://schemas.microsoft.com/office/drawing/2014/main" val="25702568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lvl="0" indent="0" algn="l" defTabSz="846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GARTNER - FA</a:t>
                      </a:r>
                      <a:endParaRPr lang="en-ZA" sz="1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 anchor="ctr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l" defTabSz="846604" rtl="0" eaLnBrk="1" latinLnBrk="0" hangingPunct="1"/>
                      <a:r>
                        <a:rPr lang="en-US" sz="2200" b="1" kern="1200" dirty="0">
                          <a:solidFill>
                            <a:srgbClr val="0E1B8D"/>
                          </a:solidFill>
                          <a:latin typeface="+mj-lt"/>
                          <a:ea typeface="+mj-ea"/>
                          <a:cs typeface="Segoe UI Semibold" panose="020B0702040204020203" pitchFamily="34" charset="0"/>
                        </a:rPr>
                        <a:t>GARTNER SERVICES</a:t>
                      </a:r>
                    </a:p>
                    <a:p>
                      <a:endParaRPr lang="en-US" sz="19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08667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Valid until</a:t>
                      </a:r>
                      <a:endParaRPr lang="en-ZA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+mn-lt"/>
                        </a:rPr>
                        <a:t>2025-12-31</a:t>
                      </a:r>
                      <a:endParaRPr lang="en-ZA" sz="1900" dirty="0"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Suppliers</a:t>
                      </a:r>
                      <a:endParaRPr lang="en-ZA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+mn-lt"/>
                        </a:rPr>
                        <a:t>GARTNER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Engagement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+mn-lt"/>
                        </a:rPr>
                        <a:t>Directly </a:t>
                      </a:r>
                    </a:p>
                  </a:txBody>
                  <a:tcPr marL="109728" marR="109728" marT="54864" marB="54864"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6210352"/>
                  </a:ext>
                </a:extLst>
              </a:tr>
            </a:tbl>
          </a:graphicData>
        </a:graphic>
      </p:graphicFrame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12F0B4FF-B54A-4962-8140-5B369823FAD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80060" y="2046447"/>
            <a:ext cx="5545514" cy="40612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12D041-71BE-4B16-B4B7-6A30A6016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73627"/>
            <a:ext cx="5841334" cy="423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09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soxDcd6gmK08bkCFxwedw"/>
</p:tagLst>
</file>

<file path=ppt/theme/theme1.xml><?xml version="1.0" encoding="utf-8"?>
<a:theme xmlns:a="http://schemas.openxmlformats.org/drawingml/2006/main" name="SITA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IT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TA Presentation 2017 v5.4b" id="{C2F33307-E84A-4149-B8A1-EA59A5B57E34}" vid="{33882605-D628-4ACF-947F-CF8D0C43EE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IBM Plex Sans</vt:lpstr>
      <vt:lpstr>Wingdings</vt:lpstr>
      <vt:lpstr>SITA 2017</vt:lpstr>
      <vt:lpstr>think-cell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Seatile Makhokolo</dc:creator>
  <cp:lastModifiedBy>Seatile Makhokolo</cp:lastModifiedBy>
  <cp:revision>1</cp:revision>
  <dcterms:created xsi:type="dcterms:W3CDTF">2025-08-29T08:18:20Z</dcterms:created>
  <dcterms:modified xsi:type="dcterms:W3CDTF">2025-08-29T08:19:52Z</dcterms:modified>
</cp:coreProperties>
</file>